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media/image11.jpg" ContentType="image/jpeg"/>
  <Override PartName="/ppt/media/image15.jpg" ContentType="image/jpeg"/>
  <Override PartName="/ppt/notesSlides/notesSlide1.xml" ContentType="application/vnd.openxmlformats-officedocument.presentationml.notesSlide+xml"/>
  <Override PartName="/ppt/media/image18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5.jpg" ContentType="image/jpeg"/>
  <Override PartName="/ppt/media/image26.jpg" ContentType="image/jpeg"/>
  <Override PartName="/ppt/media/image27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66" r:id="rId3"/>
    <p:sldId id="273" r:id="rId4"/>
    <p:sldId id="301" r:id="rId5"/>
    <p:sldId id="302" r:id="rId6"/>
    <p:sldId id="303" r:id="rId7"/>
    <p:sldId id="336" r:id="rId8"/>
    <p:sldId id="275" r:id="rId9"/>
    <p:sldId id="265" r:id="rId10"/>
    <p:sldId id="338" r:id="rId11"/>
    <p:sldId id="259" r:id="rId12"/>
    <p:sldId id="264" r:id="rId13"/>
    <p:sldId id="262" r:id="rId14"/>
    <p:sldId id="339" r:id="rId15"/>
    <p:sldId id="340" r:id="rId16"/>
    <p:sldId id="280" r:id="rId17"/>
    <p:sldId id="298" r:id="rId18"/>
    <p:sldId id="300" r:id="rId19"/>
    <p:sldId id="305" r:id="rId20"/>
    <p:sldId id="277" r:id="rId21"/>
    <p:sldId id="306" r:id="rId22"/>
    <p:sldId id="292" r:id="rId23"/>
    <p:sldId id="261" r:id="rId24"/>
    <p:sldId id="341" r:id="rId25"/>
    <p:sldId id="299" r:id="rId26"/>
    <p:sldId id="342" r:id="rId27"/>
    <p:sldId id="304" r:id="rId28"/>
    <p:sldId id="343" r:id="rId29"/>
    <p:sldId id="344" r:id="rId30"/>
    <p:sldId id="345" r:id="rId31"/>
    <p:sldId id="293" r:id="rId32"/>
    <p:sldId id="346" r:id="rId33"/>
    <p:sldId id="347" r:id="rId34"/>
    <p:sldId id="310" r:id="rId35"/>
    <p:sldId id="311" r:id="rId36"/>
    <p:sldId id="270" r:id="rId37"/>
    <p:sldId id="288" r:id="rId38"/>
    <p:sldId id="348" r:id="rId39"/>
    <p:sldId id="283" r:id="rId40"/>
    <p:sldId id="349" r:id="rId41"/>
    <p:sldId id="350" r:id="rId42"/>
    <p:sldId id="309" r:id="rId43"/>
    <p:sldId id="276" r:id="rId44"/>
    <p:sldId id="351" r:id="rId45"/>
    <p:sldId id="295" r:id="rId46"/>
    <p:sldId id="296" r:id="rId47"/>
    <p:sldId id="352" r:id="rId48"/>
    <p:sldId id="287" r:id="rId49"/>
    <p:sldId id="297" r:id="rId50"/>
    <p:sldId id="307" r:id="rId51"/>
    <p:sldId id="308" r:id="rId52"/>
    <p:sldId id="33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44"/>
    <p:restoredTop sz="89986"/>
  </p:normalViewPr>
  <p:slideViewPr>
    <p:cSldViewPr snapToGrid="0">
      <p:cViewPr varScale="1">
        <p:scale>
          <a:sx n="73" d="100"/>
          <a:sy n="73" d="100"/>
        </p:scale>
        <p:origin x="2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C7E05-482B-A44C-B2DE-BDFE18B3BE1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822F4-098B-7747-953D-1D8928C91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2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22F4-098B-7747-953D-1D8928C913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5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22227-6E6E-4F80-AF3D-E5B0387D39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7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7A4C-B86E-FFE5-700E-A9EF6CA40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7031D-8651-E15F-D05A-E7FC46CC0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964BA-112E-4FB0-666A-862BA742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70E2F-9CED-1806-0279-C73DCDEF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F85CB-D41A-7DBC-590F-8A610DCE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EA97-215B-EB5C-A61E-2BEFC7BF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62B5A-B4CC-8296-2D0B-BF81988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077F-1C28-BEE9-7A4D-51C5EB98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1DB86-4542-C667-B1BF-214D8FC2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59630-9717-003F-C621-A6C0868E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0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68485-6D5C-A0BC-1AE1-8ED624183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4A09F-56C4-8D83-C435-469E2E72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672F1-6A5E-209C-49C9-C24ADEDA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E98E6-8D8C-2FCC-38B0-3759A179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D376-CF5C-269F-DA1D-51A19306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8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472F-03E2-6CB1-35AA-A9FFA5DA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1F95-BDC9-CD88-8D3F-8B0A6582C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50F9F-F360-563E-0E55-8F8D1E61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0C800-BD0F-B650-BD47-1F7860A1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75AAE-D365-E6EA-D5D3-2DDBE47B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3739-B0EE-582A-C7F4-FCBC1C16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A3BD3-27F1-093C-BF7B-605F3F7F0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19732-C295-CCC2-BF38-406598BB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78B8-6E7C-94E3-FC49-D16A9977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AA4B-1A40-BB8D-9D8C-14DAB030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7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65CC-9CD1-6BAA-4A5B-9E916D16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0DA5-9F6B-79F9-DA73-CACC6071A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FAFD6-24FD-002D-9469-3039C9185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2E92-4CB0-2407-6DC6-4290D23D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6D323-8166-A8B1-31DC-6A92BADE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2A348-4869-CF37-C303-E00A86CD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7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857D-5056-B654-5051-0CE6C820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D0E3-FB57-8D7E-9AA3-71C9D3C24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9E6F9-7D0D-82FB-073B-A875C108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99FC8-8E13-968A-AD15-36B81DA8D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3C69B-F590-FAAE-9AE0-C9AFE8774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6CF86-1DC0-DB84-3179-767E5488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0A1155-A27F-7510-766F-926EB7D0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19444-8B35-39D2-3C20-4671EE6E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78D5-9B6E-1B92-5524-7F68759D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4CADF-26BE-3CDB-BB89-25E72422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336C-D94B-3348-7747-F5F9342B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D5D09-E6BA-29A2-5490-6CB5AF1F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6322-E5E4-5C13-4BEF-C3AFECA6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792FB-E0A8-D155-36BB-D8528420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346EC-B1D1-7BB7-461D-47B4985B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53D2E-52AE-3F49-66BB-ED3880C4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976BE-F641-9DB6-EF88-0BE98D9AE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AC265-242C-C9C9-18A1-6A47E1E0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3D8C2-BE89-C964-A2B0-F8594496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10D7-F1F2-6317-DCC0-34305A3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D8894-5A48-FD55-B6D1-798D5528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3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E38C-C586-B545-5274-B25EBEED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B93A6F-5C48-B82C-BAF2-F883D793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B542E-CB25-E231-4F43-BEAF2CC68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32ACF-75CA-4FF7-99FC-0BC70C46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BDC79-EEAF-59CA-73B7-1394A194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AB8A3-E39C-2C62-08C3-A872AD50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DF8B8-5FBF-CEB4-3A1E-1E767AA7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296E5-4EAA-1886-364A-72202245D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53D57-B516-4EB6-ECBC-47B617BCE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1ED7F-D6AA-0448-B0BB-81F8AE39CC0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7D080-E513-8884-5B33-9D644CBAE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FCF1-93A3-CCAD-33F6-802117E03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3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3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3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a building in the background&#10;&#10;AI-generated content may be incorrect.">
            <a:extLst>
              <a:ext uri="{FF2B5EF4-FFF2-40B4-BE49-F238E27FC236}">
                <a16:creationId xmlns:a16="http://schemas.microsoft.com/office/drawing/2014/main" id="{AB074FBB-F491-73E2-4C07-7B4DA892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0A284-68D7-D75B-5854-8588E1E45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hurch&#10;&#10;AI-generated content may be incorrect.">
            <a:extLst>
              <a:ext uri="{FF2B5EF4-FFF2-40B4-BE49-F238E27FC236}">
                <a16:creationId xmlns:a16="http://schemas.microsoft.com/office/drawing/2014/main" id="{B339EA64-1861-29AA-B2C4-27288567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0"/>
            <a:ext cx="909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green, screenshot&#10;&#10;Description automatically generated">
            <a:extLst>
              <a:ext uri="{FF2B5EF4-FFF2-40B4-BE49-F238E27FC236}">
                <a16:creationId xmlns:a16="http://schemas.microsoft.com/office/drawing/2014/main" id="{FE7E9545-B578-CF1C-1249-C92205FD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2326FC-7086-4F2D-9E6A-130E82BCB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83379-C21E-4309-8CF8-50646AFA4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71B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20C8279-1665-50C9-C135-33D8E4E3C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51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420506C-6E84-FBC5-23DA-4B6CC636D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standing next to each other&#10;&#10;AI-generated content may be incorrect.">
            <a:extLst>
              <a:ext uri="{FF2B5EF4-FFF2-40B4-BE49-F238E27FC236}">
                <a16:creationId xmlns:a16="http://schemas.microsoft.com/office/drawing/2014/main" id="{F93D5274-1030-DCD7-46ED-3B48F8E3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47E25-34CA-B75D-2F91-F4B62057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of a church&#10;&#10;AI-generated content may be incorrect.">
            <a:extLst>
              <a:ext uri="{FF2B5EF4-FFF2-40B4-BE49-F238E27FC236}">
                <a16:creationId xmlns:a16="http://schemas.microsoft.com/office/drawing/2014/main" id="{90C03C86-AA18-C97E-D328-C37A66E3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ctures on a wall&#10;&#10;Description automatically generated">
            <a:extLst>
              <a:ext uri="{FF2B5EF4-FFF2-40B4-BE49-F238E27FC236}">
                <a16:creationId xmlns:a16="http://schemas.microsoft.com/office/drawing/2014/main" id="{98C3BBAE-BBCE-B94C-1152-3B781325A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1999" cy="686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9E07-CD84-6356-ED9E-9556633E4050}"/>
              </a:ext>
            </a:extLst>
          </p:cNvPr>
          <p:cNvSpPr txBox="1"/>
          <p:nvPr/>
        </p:nvSpPr>
        <p:spPr>
          <a:xfrm>
            <a:off x="512322" y="132008"/>
            <a:ext cx="11580940" cy="6593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</a:rPr>
              <a:t>Behind the Scenes</a:t>
            </a:r>
            <a:endParaRPr lang="en-US" sz="500" b="1" dirty="0">
              <a:solidFill>
                <a:srgbClr val="FFFFFF"/>
              </a:solidFill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200" b="1" i="1" dirty="0">
              <a:solidFill>
                <a:srgbClr val="FFFFFF"/>
              </a:solidFill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700" b="1" i="1" dirty="0">
                <a:solidFill>
                  <a:srgbClr val="FFFFFF"/>
                </a:solidFill>
              </a:rPr>
              <a:t>Some stuff that leadership has worked on in 2025:</a:t>
            </a:r>
            <a:endParaRPr lang="en-US" sz="2700" b="1" i="1" dirty="0">
              <a:solidFill>
                <a:srgbClr val="FFFFFF"/>
              </a:solidFill>
              <a:effectLst/>
            </a:endParaRP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Filmed a new Welcome video and took staff pics for website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Upgrading our technology: </a:t>
            </a:r>
            <a:r>
              <a:rPr lang="en-US" sz="2700" dirty="0" err="1">
                <a:solidFill>
                  <a:srgbClr val="FFFFFF"/>
                </a:solidFill>
              </a:rPr>
              <a:t>PushPay</a:t>
            </a:r>
            <a:r>
              <a:rPr lang="en-US" sz="2700" dirty="0">
                <a:solidFill>
                  <a:srgbClr val="FFFFFF"/>
                </a:solidFill>
              </a:rPr>
              <a:t>, website, My Church app, AV, etc.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Increased stewardship of property and facilities on a weekly basis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Began the </a:t>
            </a:r>
            <a:r>
              <a:rPr lang="en-US" sz="2700" i="1" dirty="0">
                <a:solidFill>
                  <a:srgbClr val="FFFFFF"/>
                </a:solidFill>
              </a:rPr>
              <a:t>Thriving Congregations Initiative </a:t>
            </a:r>
            <a:r>
              <a:rPr lang="en-US" sz="2700" dirty="0">
                <a:solidFill>
                  <a:srgbClr val="FFFFFF"/>
                </a:solidFill>
              </a:rPr>
              <a:t>(BIC &amp; Lily Foundation)  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Messiah offered our pastors an afternoon workshop on AI usage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Our staff did a 3-hr </a:t>
            </a:r>
            <a:r>
              <a:rPr lang="en-US" sz="2700" i="1" dirty="0">
                <a:solidFill>
                  <a:srgbClr val="FFFFFF"/>
                </a:solidFill>
              </a:rPr>
              <a:t>Working Genius </a:t>
            </a:r>
            <a:r>
              <a:rPr lang="en-US" sz="2700" dirty="0">
                <a:solidFill>
                  <a:srgbClr val="FFFFFF"/>
                </a:solidFill>
              </a:rPr>
              <a:t>Workshop with Ruby Nolt (consultant)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Continued strengthening relationship with Messiah University and forming a working partnership with Interim President, Admin, and Campus Ministries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Pastors David and Melissa completed requirements for ordination –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special Ordination Service planned for </a:t>
            </a:r>
            <a:r>
              <a:rPr lang="en-US" sz="2700" b="1" dirty="0">
                <a:solidFill>
                  <a:srgbClr val="FFFFFF"/>
                </a:solidFill>
              </a:rPr>
              <a:t>Sun, Feb 15 @ 7:00 pm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5AEAA6F-EC9A-B1A3-38A7-1B8769AD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388948"/>
            <a:ext cx="2676366" cy="9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0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aphic of a person climbing a hill&#10;&#10;AI-generated content may be incorrect.">
            <a:extLst>
              <a:ext uri="{FF2B5EF4-FFF2-40B4-BE49-F238E27FC236}">
                <a16:creationId xmlns:a16="http://schemas.microsoft.com/office/drawing/2014/main" id="{6A8A342F-365E-7206-DE21-5026EFD1D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grassy area&#10;&#10;Description automatically generated">
            <a:extLst>
              <a:ext uri="{FF2B5EF4-FFF2-40B4-BE49-F238E27FC236}">
                <a16:creationId xmlns:a16="http://schemas.microsoft.com/office/drawing/2014/main" id="{B7A4CF69-EB17-E67E-D1FB-0FB365C80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l="7383" t="21641" r="58" b="1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9E07-CD84-6356-ED9E-9556633E4050}"/>
              </a:ext>
            </a:extLst>
          </p:cNvPr>
          <p:cNvSpPr txBox="1"/>
          <p:nvPr/>
        </p:nvSpPr>
        <p:spPr>
          <a:xfrm>
            <a:off x="838200" y="531320"/>
            <a:ext cx="10515600" cy="5405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</a:rPr>
              <a:t>A Look Back at 2025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Avg. in-person attendance: </a:t>
            </a:r>
            <a:r>
              <a:rPr lang="en-US" sz="3200" b="1" dirty="0">
                <a:solidFill>
                  <a:srgbClr val="FFFFFF"/>
                </a:solidFill>
              </a:rPr>
              <a:t>305</a:t>
            </a:r>
            <a:r>
              <a:rPr lang="en-US" sz="3200" dirty="0">
                <a:solidFill>
                  <a:srgbClr val="FFFFFF"/>
                </a:solidFill>
                <a:effectLst/>
              </a:rPr>
              <a:t> (up from 299 in 2024)</a:t>
            </a:r>
            <a:endParaRPr lang="en-US" sz="3200" b="1" dirty="0">
              <a:solidFill>
                <a:srgbClr val="FFFFFF"/>
              </a:solidFill>
            </a:endParaRP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Avg. YouTube livestream views: </a:t>
            </a:r>
            <a:r>
              <a:rPr lang="en-US" sz="3200" b="1" dirty="0">
                <a:solidFill>
                  <a:srgbClr val="FFFFFF"/>
                </a:solidFill>
              </a:rPr>
              <a:t>143</a:t>
            </a:r>
            <a:r>
              <a:rPr lang="en-US" sz="3200" dirty="0">
                <a:solidFill>
                  <a:srgbClr val="FFFFFF"/>
                </a:solidFill>
                <a:effectLst/>
              </a:rPr>
              <a:t> (up from </a:t>
            </a:r>
            <a:r>
              <a:rPr lang="en-US" sz="3200" b="1" dirty="0">
                <a:solidFill>
                  <a:srgbClr val="FFFFFF"/>
                </a:solidFill>
              </a:rPr>
              <a:t>75</a:t>
            </a:r>
            <a:r>
              <a:rPr lang="en-US" sz="3200" dirty="0">
                <a:solidFill>
                  <a:srgbClr val="FFFFFF"/>
                </a:solidFill>
                <a:effectLst/>
              </a:rPr>
              <a:t> in 2024)</a:t>
            </a:r>
            <a:endParaRPr lang="en-US" sz="3200" b="1" dirty="0">
              <a:solidFill>
                <a:srgbClr val="FFFFFF"/>
              </a:solidFill>
              <a:effectLst/>
            </a:endParaRP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Highest Sunday of the year: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438</a:t>
            </a:r>
            <a:r>
              <a:rPr lang="en-US" sz="3200" dirty="0">
                <a:solidFill>
                  <a:srgbClr val="FFFFFF"/>
                </a:solidFill>
                <a:effectLst/>
              </a:rPr>
              <a:t> on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Easter Sunday</a:t>
            </a:r>
            <a:br>
              <a:rPr lang="en-US" sz="3200" dirty="0">
                <a:solidFill>
                  <a:srgbClr val="FFFFFF"/>
                </a:solidFill>
                <a:effectLst/>
              </a:rPr>
            </a:br>
            <a:endParaRPr lang="en-US" sz="3200" b="1" dirty="0">
              <a:solidFill>
                <a:srgbClr val="FFFFFF"/>
              </a:solidFill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effectLst/>
              </a:rPr>
              <a:t> </a:t>
            </a:r>
            <a:r>
              <a:rPr lang="en-US" sz="3200" b="1" dirty="0">
                <a:solidFill>
                  <a:srgbClr val="FFFFFF"/>
                </a:solidFill>
              </a:rPr>
              <a:t>   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Other important </a:t>
            </a:r>
            <a:r>
              <a:rPr lang="en-US" sz="3200" b="1" dirty="0">
                <a:solidFill>
                  <a:srgbClr val="FFFFFF"/>
                </a:solidFill>
              </a:rPr>
              <a:t>stats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: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2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  <a:effectLst/>
              </a:rPr>
              <a:t>child dedications </a:t>
            </a:r>
            <a:endParaRPr lang="en-US" sz="3200" dirty="0">
              <a:solidFill>
                <a:srgbClr val="FFFFFF"/>
              </a:solidFill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effectLst/>
              </a:rPr>
              <a:t>15</a:t>
            </a:r>
            <a:r>
              <a:rPr lang="en-US" sz="3200" dirty="0">
                <a:solidFill>
                  <a:srgbClr val="FFFFFF"/>
                </a:solidFill>
                <a:effectLst/>
              </a:rPr>
              <a:t> baptisms (Easter, Summer &amp; Fall)</a:t>
            </a:r>
            <a:endParaRPr lang="en-US" sz="3200" dirty="0">
              <a:solidFill>
                <a:srgbClr val="FFFFFF"/>
              </a:solidFill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effectLst/>
              </a:rPr>
              <a:t>26 </a:t>
            </a:r>
            <a:r>
              <a:rPr lang="en-US" sz="3200" dirty="0">
                <a:solidFill>
                  <a:srgbClr val="FFFFFF"/>
                </a:solidFill>
                <a:effectLst/>
              </a:rPr>
              <a:t>new members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Total Membership: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350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5AEAA6F-EC9A-B1A3-38A7-1B8769AD3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720" y="5229225"/>
            <a:ext cx="262618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47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AI-generated content may be incorrect.">
            <a:extLst>
              <a:ext uri="{FF2B5EF4-FFF2-40B4-BE49-F238E27FC236}">
                <a16:creationId xmlns:a16="http://schemas.microsoft.com/office/drawing/2014/main" id="{7CE7857D-0CD4-58E8-848C-5902CDAD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7916EF03-94D3-E45E-E209-93AA8065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FBA7B431-0A30-A408-361F-97B2C436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5B64F-62D2-44E9-9AE2-0613BB0E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33" y="147050"/>
            <a:ext cx="1474735" cy="1633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F66D8-92D7-48AE-A1F4-8C5E1C206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31" y="2583570"/>
            <a:ext cx="1435100" cy="1690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EC776-05D7-4973-B4EA-C79A9A5DD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55" y="2602877"/>
            <a:ext cx="1511300" cy="166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29C3DA-7AA5-4567-99D6-D0D3FFBDF17A}"/>
              </a:ext>
            </a:extLst>
          </p:cNvPr>
          <p:cNvSpPr txBox="1"/>
          <p:nvPr/>
        </p:nvSpPr>
        <p:spPr>
          <a:xfrm>
            <a:off x="2092249" y="1904874"/>
            <a:ext cx="223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 Thuma, Treasurer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959D4-89DB-43BD-ADC9-B352277BDC0C}"/>
              </a:ext>
            </a:extLst>
          </p:cNvPr>
          <p:cNvSpPr txBox="1"/>
          <p:nvPr/>
        </p:nvSpPr>
        <p:spPr>
          <a:xfrm>
            <a:off x="4907116" y="1873750"/>
            <a:ext cx="246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Lynn Brown, Assist </a:t>
            </a:r>
            <a:r>
              <a:rPr lang="en-US" dirty="0" err="1"/>
              <a:t>Treas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EC79B-65B8-4F23-852B-ECB08FD38B85}"/>
              </a:ext>
            </a:extLst>
          </p:cNvPr>
          <p:cNvSpPr txBox="1"/>
          <p:nvPr/>
        </p:nvSpPr>
        <p:spPr>
          <a:xfrm>
            <a:off x="7869143" y="1909029"/>
            <a:ext cx="213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 Smiley, Secretary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00743-899B-4BD9-AB87-EA33F61B3288}"/>
              </a:ext>
            </a:extLst>
          </p:cNvPr>
          <p:cNvSpPr txBox="1"/>
          <p:nvPr/>
        </p:nvSpPr>
        <p:spPr>
          <a:xfrm>
            <a:off x="2513360" y="427443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Martin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055E-2B9B-40B0-ACDB-4EAB37CFD4A1}"/>
              </a:ext>
            </a:extLst>
          </p:cNvPr>
          <p:cNvSpPr txBox="1"/>
          <p:nvPr/>
        </p:nvSpPr>
        <p:spPr>
          <a:xfrm>
            <a:off x="4807913" y="4266577"/>
            <a:ext cx="250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Linda Worman, Staff Rep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487E3-D1BC-4CE6-8067-44867BB3A9FE}"/>
              </a:ext>
            </a:extLst>
          </p:cNvPr>
          <p:cNvSpPr txBox="1"/>
          <p:nvPr/>
        </p:nvSpPr>
        <p:spPr>
          <a:xfrm>
            <a:off x="8269215" y="4274430"/>
            <a:ext cx="132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Lisa </a:t>
            </a:r>
            <a:r>
              <a:rPr lang="en-US" dirty="0" err="1"/>
              <a:t>Sechrist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EC5EA-C1EF-4C85-B9C4-C19ADD139B31}"/>
              </a:ext>
            </a:extLst>
          </p:cNvPr>
          <p:cNvSpPr txBox="1"/>
          <p:nvPr/>
        </p:nvSpPr>
        <p:spPr>
          <a:xfrm>
            <a:off x="3445458" y="6407388"/>
            <a:ext cx="155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Roger Johnson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5BE73B-3436-4B9F-9D36-81F7D4D45556}"/>
              </a:ext>
            </a:extLst>
          </p:cNvPr>
          <p:cNvSpPr txBox="1"/>
          <p:nvPr/>
        </p:nvSpPr>
        <p:spPr>
          <a:xfrm>
            <a:off x="7098804" y="6407388"/>
            <a:ext cx="154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Haar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97773F-CC39-41CE-838D-8052CC24F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55" y="180165"/>
            <a:ext cx="1425118" cy="1721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DBB09-2CD7-BB1A-E7F5-C2483DED0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74" y="4743688"/>
            <a:ext cx="1451738" cy="166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99542-18B6-34A6-DF76-F533B8D69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70" y="4726891"/>
            <a:ext cx="1230464" cy="166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8532C-0A74-3D97-DC1C-CDB863B48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13" y="161062"/>
            <a:ext cx="1425118" cy="1637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CFB133-D69C-16C6-43B9-E3E05AC2B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085" y="2588954"/>
            <a:ext cx="1435100" cy="1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85A-4328-48C1-B659-BCD51276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974727"/>
            <a:ext cx="10515600" cy="1325563"/>
          </a:xfrm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HOW HAVE WE DONE FINANCIALLY IN 2025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8370-AA85-4D16-9F7C-1AB3DB40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20" y="3139439"/>
            <a:ext cx="8625840" cy="307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2025 Income/Expense Report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    (year to date vs budget)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D3FC2-41C6-CAEA-FAE9-8F7B197B7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F6381A-5DAE-0DAA-2C14-FD5AB053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8" y="5187470"/>
            <a:ext cx="11925474" cy="118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4D68E-1380-C216-2B5B-80637510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" y="29966"/>
            <a:ext cx="11925474" cy="4449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E90C6A-9C7C-371B-90EF-689CA4E802EF}"/>
              </a:ext>
            </a:extLst>
          </p:cNvPr>
          <p:cNvSpPr/>
          <p:nvPr/>
        </p:nvSpPr>
        <p:spPr>
          <a:xfrm>
            <a:off x="9081855" y="939114"/>
            <a:ext cx="1349407" cy="3632886"/>
          </a:xfrm>
          <a:prstGeom prst="rect">
            <a:avLst/>
          </a:prstGeom>
          <a:noFill/>
          <a:ln w="203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A0431-8CE8-3E71-3569-3B472803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57806B-57F3-5DD9-51C5-AE131C15B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8" y="5187470"/>
            <a:ext cx="11925474" cy="118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ABD5F-0178-AF07-5808-FF63F404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" y="29966"/>
            <a:ext cx="11925474" cy="4449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CE7D2E-F603-43A0-1C8D-6686DF767477}"/>
              </a:ext>
            </a:extLst>
          </p:cNvPr>
          <p:cNvSpPr/>
          <p:nvPr/>
        </p:nvSpPr>
        <p:spPr>
          <a:xfrm>
            <a:off x="9081855" y="939114"/>
            <a:ext cx="1349407" cy="3632886"/>
          </a:xfrm>
          <a:prstGeom prst="rect">
            <a:avLst/>
          </a:prstGeom>
          <a:noFill/>
          <a:ln w="203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E9A126-AF3E-C28C-4FD0-21BDBE786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928" y="2406748"/>
            <a:ext cx="1722507" cy="69761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722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B06D8-AB42-F033-19D4-2AE81CD48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5D150D-3A91-40D5-9035-4824FC81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81E0A6-0FBE-89D0-A857-98F14D223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5E584-2EA7-C6FA-65C6-D58DC463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8" y="5187470"/>
            <a:ext cx="11925474" cy="118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E7E37-CDF8-F0AB-E53F-F9200C17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" y="29966"/>
            <a:ext cx="11925474" cy="4449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597E9-DDEB-8D80-EE00-112904925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395" y="4003589"/>
            <a:ext cx="1722507" cy="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1F072-2386-9765-B88B-19EBC433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EF04B0-EFA9-DAFE-CCFD-282A6280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8" y="5187470"/>
            <a:ext cx="11925474" cy="1183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432A1-1247-A1E3-ED29-3631B67F8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" y="29966"/>
            <a:ext cx="11925474" cy="4449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98D07-6CDA-4DF8-AE2E-53BE0C7A2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395" y="4003589"/>
            <a:ext cx="1722507" cy="584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48115-AD8B-5A0C-1231-75344EE93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33" y="5078539"/>
            <a:ext cx="1810669" cy="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on it&#10;&#10;AI-generated content may be incorrect.">
            <a:extLst>
              <a:ext uri="{FF2B5EF4-FFF2-40B4-BE49-F238E27FC236}">
                <a16:creationId xmlns:a16="http://schemas.microsoft.com/office/drawing/2014/main" id="{19FA8FC0-9386-98A7-D5F9-10E1EDDE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4FD5-B59C-4494-BD65-8195D3E3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24" y="365127"/>
            <a:ext cx="11024170" cy="1325563"/>
          </a:xfrm>
          <a:ln w="127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Income/Expense Report for 2025 to date 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A2045-3CCB-4D2B-BF99-0DB915AE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7640"/>
          </a:xfrm>
        </p:spPr>
        <p:txBody>
          <a:bodyPr>
            <a:normAutofit fontScale="85000" lnSpcReduction="20000"/>
          </a:bodyPr>
          <a:lstStyle/>
          <a:p>
            <a:endParaRPr lang="en-US" sz="4400" dirty="0"/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Undesignated (General Fund) total income has been more year to date than it was in 2023 and 2024 	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44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currently contributions are 5.9% behind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4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budget vs 7.6% behind budget in 2023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Expenses have generally been close or a little   	lower than the approved budget 	</a:t>
            </a: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BIC Common fund continues to receive 10% 	of the Undesignated income</a:t>
            </a:r>
          </a:p>
        </p:txBody>
      </p:sp>
    </p:spTree>
    <p:extLst>
      <p:ext uri="{BB962C8B-B14F-4D97-AF65-F5344CB8AC3E}">
        <p14:creationId xmlns:p14="http://schemas.microsoft.com/office/powerpoint/2010/main" val="20956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7F1FC1-51D6-C3BF-230D-8AA373B83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8238"/>
          <a:ext cx="11854304" cy="45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09360" imgH="2453609" progId="Excel.Sheet.12">
                  <p:embed/>
                </p:oleObj>
              </mc:Choice>
              <mc:Fallback>
                <p:oleObj name="Worksheet" r:id="rId2" imgW="6309360" imgH="245360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7F1FC1-51D6-C3BF-230D-8AA373B834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03" y="8238"/>
                        <a:ext cx="11854304" cy="45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BC4193D-7120-C22A-9917-00593DDC5F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5169556"/>
          <a:ext cx="11854304" cy="111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09360" imgH="594313" progId="Excel.Sheet.12">
                  <p:embed/>
                </p:oleObj>
              </mc:Choice>
              <mc:Fallback>
                <p:oleObj name="Worksheet" r:id="rId4" imgW="6309360" imgH="59431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C4193D-7120-C22A-9917-00593DDC5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03" y="5169556"/>
                        <a:ext cx="11854304" cy="111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6085A44-A216-A746-3BED-959A51462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76" y="4140559"/>
            <a:ext cx="1722507" cy="55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C1ABB-B82D-09AF-CEB2-13B016DA4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514" y="5064452"/>
            <a:ext cx="1810669" cy="609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BF9AC3-92A9-41AF-A967-55EFDFAFAF9F}"/>
              </a:ext>
            </a:extLst>
          </p:cNvPr>
          <p:cNvSpPr/>
          <p:nvPr/>
        </p:nvSpPr>
        <p:spPr>
          <a:xfrm>
            <a:off x="10445578" y="74141"/>
            <a:ext cx="1070919" cy="420130"/>
          </a:xfrm>
          <a:prstGeom prst="rect">
            <a:avLst/>
          </a:prstGeom>
          <a:noFill/>
          <a:ln w="1428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68B01-63EB-BAE7-1D4F-860813738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09758B4-A4E7-0F87-0037-5709C9A498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8238"/>
          <a:ext cx="11854304" cy="45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09360" imgH="2453609" progId="Excel.Sheet.12">
                  <p:embed/>
                </p:oleObj>
              </mc:Choice>
              <mc:Fallback>
                <p:oleObj name="Worksheet" r:id="rId2" imgW="6309360" imgH="245360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09758B4-A4E7-0F87-0037-5709C9A49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03" y="8238"/>
                        <a:ext cx="11854304" cy="45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28134FB-50B3-2675-4CDA-48CCC494E2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5169556"/>
          <a:ext cx="11854304" cy="111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09360" imgH="594313" progId="Excel.Sheet.12">
                  <p:embed/>
                </p:oleObj>
              </mc:Choice>
              <mc:Fallback>
                <p:oleObj name="Worksheet" r:id="rId4" imgW="6309360" imgH="59431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28134FB-50B3-2675-4CDA-48CCC494E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03" y="5169556"/>
                        <a:ext cx="11854304" cy="111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D6333E2-5708-CADF-7297-69B824BB3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76" y="4140559"/>
            <a:ext cx="1722507" cy="55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D0519-947A-FB94-D3C6-FF6218EF0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514" y="5064452"/>
            <a:ext cx="1810669" cy="609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6A68-4817-FFE6-DA9D-3DA335AB5548}"/>
              </a:ext>
            </a:extLst>
          </p:cNvPr>
          <p:cNvSpPr/>
          <p:nvPr/>
        </p:nvSpPr>
        <p:spPr>
          <a:xfrm>
            <a:off x="10445578" y="74141"/>
            <a:ext cx="1070919" cy="420130"/>
          </a:xfrm>
          <a:prstGeom prst="rect">
            <a:avLst/>
          </a:prstGeom>
          <a:noFill/>
          <a:ln w="1428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E02FE2-4A12-5322-3CEF-7024E1CC4D91}"/>
              </a:ext>
            </a:extLst>
          </p:cNvPr>
          <p:cNvSpPr/>
          <p:nvPr/>
        </p:nvSpPr>
        <p:spPr>
          <a:xfrm>
            <a:off x="4750676" y="5832472"/>
            <a:ext cx="1625410" cy="609653"/>
          </a:xfrm>
          <a:prstGeom prst="ellipse">
            <a:avLst/>
          </a:prstGeom>
          <a:noFill/>
          <a:ln w="1714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0A7E-9287-8B1D-06CE-3AC0B260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758313"/>
          </a:xfrm>
          <a:ln w="4762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FUNDS SENT FROM GRANTHAM CHURCH TO OTHERS – 2025 (YTD)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D43E7-F774-F891-8843-E37AF0BCD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2592279"/>
            <a:ext cx="11655972" cy="4021563"/>
          </a:xfrm>
        </p:spPr>
        <p:txBody>
          <a:bodyPr>
            <a:normAutofit/>
          </a:bodyPr>
          <a:lstStyle/>
          <a:p>
            <a:r>
              <a:rPr lang="en-US" sz="4000" dirty="0"/>
              <a:t> Common Ministry (BIC Church) - $74,343</a:t>
            </a:r>
          </a:p>
          <a:p>
            <a:r>
              <a:rPr lang="en-US" sz="4000" dirty="0"/>
              <a:t> Ministry Partners - $50,710</a:t>
            </a:r>
          </a:p>
          <a:p>
            <a:r>
              <a:rPr lang="en-US" sz="4000" dirty="0"/>
              <a:t> BIC World Missions - $1,731</a:t>
            </a:r>
          </a:p>
          <a:p>
            <a:r>
              <a:rPr lang="en-US" sz="4000" dirty="0"/>
              <a:t> Grantham Missionaries - $7,500</a:t>
            </a:r>
          </a:p>
          <a:p>
            <a:r>
              <a:rPr lang="en-US" sz="4000" dirty="0"/>
              <a:t> Peace Sunday: BIC Historical / Global Sharing- $7,371</a:t>
            </a:r>
          </a:p>
          <a:p>
            <a:r>
              <a:rPr lang="en-US" sz="4000" dirty="0"/>
              <a:t> Missions Day: Ecuador (Medinas) - $7,070 to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3C793-27C4-A504-7121-10507C7E450D}"/>
              </a:ext>
            </a:extLst>
          </p:cNvPr>
          <p:cNvSpPr/>
          <p:nvPr/>
        </p:nvSpPr>
        <p:spPr>
          <a:xfrm>
            <a:off x="7420303" y="3321908"/>
            <a:ext cx="4466897" cy="1569660"/>
          </a:xfrm>
          <a:prstGeom prst="rect">
            <a:avLst/>
          </a:prstGeom>
          <a:noFill/>
          <a:ln w="1270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Over $ 148,000 year to date</a:t>
            </a:r>
          </a:p>
        </p:txBody>
      </p:sp>
    </p:spTree>
    <p:extLst>
      <p:ext uri="{BB962C8B-B14F-4D97-AF65-F5344CB8AC3E}">
        <p14:creationId xmlns:p14="http://schemas.microsoft.com/office/powerpoint/2010/main" val="21914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B5DCC-7C5E-7510-8EA0-A96CE8EF3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86" y="107092"/>
            <a:ext cx="9511530" cy="65161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E17E67-C867-005E-7F25-A02A9A9FDE13}"/>
              </a:ext>
            </a:extLst>
          </p:cNvPr>
          <p:cNvSpPr/>
          <p:nvPr/>
        </p:nvSpPr>
        <p:spPr>
          <a:xfrm>
            <a:off x="9078097" y="1499286"/>
            <a:ext cx="1524000" cy="617838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E7363-F0AE-556A-8B9E-662B2D14B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714"/>
            <a:ext cx="12192000" cy="28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F1B41-2906-177D-DC68-AE1772A9AA87}"/>
              </a:ext>
            </a:extLst>
          </p:cNvPr>
          <p:cNvSpPr txBox="1"/>
          <p:nvPr/>
        </p:nvSpPr>
        <p:spPr>
          <a:xfrm>
            <a:off x="3064476" y="73423"/>
            <a:ext cx="697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Giving to General Fund by Month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3C5DA-8C08-817A-FDE6-27260D4B3028}"/>
              </a:ext>
            </a:extLst>
          </p:cNvPr>
          <p:cNvSpPr txBox="1"/>
          <p:nvPr/>
        </p:nvSpPr>
        <p:spPr>
          <a:xfrm>
            <a:off x="3002692" y="3578570"/>
            <a:ext cx="697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Giving to General Fund by Month - 2023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D1BF5-2DDB-D1C5-6207-B8550E7D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9" y="4063227"/>
            <a:ext cx="12134335" cy="28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589B-81B4-BD6C-8817-9F26F8D41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4425682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YOUR GENEROUS GIVING</a:t>
            </a:r>
          </a:p>
        </p:txBody>
      </p:sp>
    </p:spTree>
    <p:extLst>
      <p:ext uri="{BB962C8B-B14F-4D97-AF65-F5344CB8AC3E}">
        <p14:creationId xmlns:p14="http://schemas.microsoft.com/office/powerpoint/2010/main" val="33630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85A-4328-48C1-B659-BCD51276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974727"/>
            <a:ext cx="10515600" cy="1325563"/>
          </a:xfrm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WHAT ARE WE PROPOSING FOR 2026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8370-AA85-4D16-9F7C-1AB3DB40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20" y="3139439"/>
            <a:ext cx="8625840" cy="3383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2026 Financial Plan </a:t>
            </a:r>
          </a:p>
          <a:p>
            <a:pPr marL="0" indent="0" algn="ctr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for Ministry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530C3-5527-ECF1-E4B8-639C0620C8E3}"/>
              </a:ext>
            </a:extLst>
          </p:cNvPr>
          <p:cNvSpPr txBox="1"/>
          <p:nvPr/>
        </p:nvSpPr>
        <p:spPr>
          <a:xfrm>
            <a:off x="4271053" y="5994400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pages 9 – 12 in booklet)</a:t>
            </a:r>
          </a:p>
        </p:txBody>
      </p:sp>
    </p:spTree>
    <p:extLst>
      <p:ext uri="{BB962C8B-B14F-4D97-AF65-F5344CB8AC3E}">
        <p14:creationId xmlns:p14="http://schemas.microsoft.com/office/powerpoint/2010/main" val="33409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BBCF-238B-FF1E-F295-ACAB43481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C2BAB-64A1-3FDF-767F-9DE3BA93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" y="0"/>
            <a:ext cx="12010768" cy="6499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6571D-78A6-4C1B-5D62-45EE7060C16A}"/>
              </a:ext>
            </a:extLst>
          </p:cNvPr>
          <p:cNvSpPr txBox="1"/>
          <p:nvPr/>
        </p:nvSpPr>
        <p:spPr>
          <a:xfrm>
            <a:off x="197708" y="263610"/>
            <a:ext cx="4320222" cy="584775"/>
          </a:xfrm>
          <a:prstGeom prst="rect">
            <a:avLst/>
          </a:prstGeom>
          <a:solidFill>
            <a:srgbClr val="00B0F0">
              <a:alpha val="56000"/>
            </a:srgbClr>
          </a:solidFill>
          <a:ln w="7302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2026 Proposed Expenses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FAF15C-FAAE-F6CB-1B84-D6D2E250BDCD}"/>
              </a:ext>
            </a:extLst>
          </p:cNvPr>
          <p:cNvSpPr/>
          <p:nvPr/>
        </p:nvSpPr>
        <p:spPr>
          <a:xfrm>
            <a:off x="4625266" y="754602"/>
            <a:ext cx="1606858" cy="5814874"/>
          </a:xfrm>
          <a:prstGeom prst="rect">
            <a:avLst/>
          </a:prstGeom>
          <a:solidFill>
            <a:srgbClr val="92D050">
              <a:alpha val="24000"/>
            </a:srgb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6E8398-7322-7C61-A999-CDB2A4965057}"/>
              </a:ext>
            </a:extLst>
          </p:cNvPr>
          <p:cNvSpPr/>
          <p:nvPr/>
        </p:nvSpPr>
        <p:spPr>
          <a:xfrm>
            <a:off x="8859915" y="754602"/>
            <a:ext cx="1544714" cy="5814874"/>
          </a:xfrm>
          <a:prstGeom prst="rect">
            <a:avLst/>
          </a:prstGeom>
          <a:solidFill>
            <a:srgbClr val="C00000">
              <a:alpha val="25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7AEA12-739A-3368-BBE9-4CD071588245}"/>
              </a:ext>
            </a:extLst>
          </p:cNvPr>
          <p:cNvSpPr/>
          <p:nvPr/>
        </p:nvSpPr>
        <p:spPr>
          <a:xfrm>
            <a:off x="4517930" y="6021859"/>
            <a:ext cx="1841681" cy="741405"/>
          </a:xfrm>
          <a:prstGeom prst="ellipse">
            <a:avLst/>
          </a:prstGeom>
          <a:noFill/>
          <a:ln w="952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4336F-ACA0-9105-E22D-640307ED1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18"/>
            <a:ext cx="12125454" cy="4118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96366F-0604-E483-27C8-E6E821CABCAA}"/>
              </a:ext>
            </a:extLst>
          </p:cNvPr>
          <p:cNvSpPr txBox="1"/>
          <p:nvPr/>
        </p:nvSpPr>
        <p:spPr>
          <a:xfrm>
            <a:off x="181232" y="543697"/>
            <a:ext cx="4020268" cy="584775"/>
          </a:xfrm>
          <a:prstGeom prst="rect">
            <a:avLst/>
          </a:prstGeom>
          <a:solidFill>
            <a:srgbClr val="FFC000">
              <a:alpha val="56000"/>
            </a:srgbClr>
          </a:solidFill>
          <a:ln w="730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2026 Proposed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123FD4-37BB-9EDE-87F0-D10F61B6F618}"/>
              </a:ext>
            </a:extLst>
          </p:cNvPr>
          <p:cNvSpPr/>
          <p:nvPr/>
        </p:nvSpPr>
        <p:spPr>
          <a:xfrm>
            <a:off x="4580238" y="461318"/>
            <a:ext cx="1573427" cy="4118920"/>
          </a:xfrm>
          <a:prstGeom prst="rect">
            <a:avLst/>
          </a:prstGeom>
          <a:solidFill>
            <a:srgbClr val="92D050">
              <a:alpha val="32000"/>
            </a:srgb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5E70B5-D97F-01B6-4BB0-A3D2BA7899BF}"/>
              </a:ext>
            </a:extLst>
          </p:cNvPr>
          <p:cNvSpPr/>
          <p:nvPr/>
        </p:nvSpPr>
        <p:spPr>
          <a:xfrm>
            <a:off x="8851037" y="461318"/>
            <a:ext cx="1491448" cy="4118920"/>
          </a:xfrm>
          <a:prstGeom prst="rect">
            <a:avLst/>
          </a:prstGeom>
          <a:solidFill>
            <a:srgbClr val="C00000">
              <a:alpha val="27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AFC5E-384D-97FE-E798-EE1AD6C6F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83" y="4145872"/>
            <a:ext cx="1824563" cy="5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een sign with white text&#10;&#10;AI-generated content may be incorrect.">
            <a:extLst>
              <a:ext uri="{FF2B5EF4-FFF2-40B4-BE49-F238E27FC236}">
                <a16:creationId xmlns:a16="http://schemas.microsoft.com/office/drawing/2014/main" id="{B5127FD5-B994-5F12-605B-8454F226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116EE-7B25-3E19-0C66-6ABA42682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5548C-6855-F44E-2D64-D1DE0BF2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18"/>
            <a:ext cx="12125454" cy="4118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CF830-0E26-2756-2EC4-5C2AB6DE742C}"/>
              </a:ext>
            </a:extLst>
          </p:cNvPr>
          <p:cNvSpPr txBox="1"/>
          <p:nvPr/>
        </p:nvSpPr>
        <p:spPr>
          <a:xfrm>
            <a:off x="181232" y="543697"/>
            <a:ext cx="4020268" cy="584775"/>
          </a:xfrm>
          <a:prstGeom prst="rect">
            <a:avLst/>
          </a:prstGeom>
          <a:solidFill>
            <a:srgbClr val="00B0F0">
              <a:alpha val="56000"/>
            </a:srgbClr>
          </a:solidFill>
          <a:ln w="7302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2026 Proposed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CD932F-AA04-AC53-998D-9FBCC765E759}"/>
              </a:ext>
            </a:extLst>
          </p:cNvPr>
          <p:cNvSpPr/>
          <p:nvPr/>
        </p:nvSpPr>
        <p:spPr>
          <a:xfrm>
            <a:off x="4580238" y="461318"/>
            <a:ext cx="1573427" cy="4118920"/>
          </a:xfrm>
          <a:prstGeom prst="rect">
            <a:avLst/>
          </a:prstGeom>
          <a:solidFill>
            <a:srgbClr val="92D050">
              <a:alpha val="32000"/>
            </a:srgb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835F6-FF68-8A13-6C2A-918EB9D3C7FF}"/>
              </a:ext>
            </a:extLst>
          </p:cNvPr>
          <p:cNvSpPr/>
          <p:nvPr/>
        </p:nvSpPr>
        <p:spPr>
          <a:xfrm>
            <a:off x="8851037" y="461318"/>
            <a:ext cx="1491448" cy="4118920"/>
          </a:xfrm>
          <a:prstGeom prst="rect">
            <a:avLst/>
          </a:prstGeom>
          <a:solidFill>
            <a:srgbClr val="C00000">
              <a:alpha val="27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08A261-3E01-664F-14C9-C27B988D34A2}"/>
              </a:ext>
            </a:extLst>
          </p:cNvPr>
          <p:cNvSpPr/>
          <p:nvPr/>
        </p:nvSpPr>
        <p:spPr>
          <a:xfrm>
            <a:off x="4580238" y="1660124"/>
            <a:ext cx="1660764" cy="6658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8EB051-F2D1-B62C-4F08-99FE76AB70EC}"/>
              </a:ext>
            </a:extLst>
          </p:cNvPr>
          <p:cNvSpPr/>
          <p:nvPr/>
        </p:nvSpPr>
        <p:spPr>
          <a:xfrm>
            <a:off x="10540890" y="1555072"/>
            <a:ext cx="1660764" cy="6658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B4E2A-96A3-BC9E-0BFA-2AC922103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2ED4F-1290-6EF3-2D3D-E63AA7C5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" y="0"/>
            <a:ext cx="12010768" cy="6499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B673F-E162-B3AA-29FA-A51501FFC03B}"/>
              </a:ext>
            </a:extLst>
          </p:cNvPr>
          <p:cNvSpPr txBox="1"/>
          <p:nvPr/>
        </p:nvSpPr>
        <p:spPr>
          <a:xfrm>
            <a:off x="197708" y="263610"/>
            <a:ext cx="4320222" cy="584775"/>
          </a:xfrm>
          <a:prstGeom prst="rect">
            <a:avLst/>
          </a:prstGeom>
          <a:solidFill>
            <a:srgbClr val="00B0F0">
              <a:alpha val="56000"/>
            </a:srgbClr>
          </a:solidFill>
          <a:ln w="7302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2026 Proposed Expenses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6AC26D-83E0-71DD-0D4B-A958AE46C15E}"/>
              </a:ext>
            </a:extLst>
          </p:cNvPr>
          <p:cNvSpPr/>
          <p:nvPr/>
        </p:nvSpPr>
        <p:spPr>
          <a:xfrm>
            <a:off x="4625266" y="754602"/>
            <a:ext cx="1606858" cy="5814874"/>
          </a:xfrm>
          <a:prstGeom prst="rect">
            <a:avLst/>
          </a:prstGeom>
          <a:solidFill>
            <a:srgbClr val="92D050">
              <a:alpha val="24000"/>
            </a:srgbClr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8A720-D6F2-7DBB-0FFB-0D0E48430E0F}"/>
              </a:ext>
            </a:extLst>
          </p:cNvPr>
          <p:cNvSpPr/>
          <p:nvPr/>
        </p:nvSpPr>
        <p:spPr>
          <a:xfrm>
            <a:off x="8859915" y="754602"/>
            <a:ext cx="1544714" cy="5814874"/>
          </a:xfrm>
          <a:prstGeom prst="rect">
            <a:avLst/>
          </a:prstGeom>
          <a:solidFill>
            <a:srgbClr val="C00000">
              <a:alpha val="25000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8428D8-F5D3-DE89-0BCD-EAF364AD3743}"/>
              </a:ext>
            </a:extLst>
          </p:cNvPr>
          <p:cNvSpPr/>
          <p:nvPr/>
        </p:nvSpPr>
        <p:spPr>
          <a:xfrm>
            <a:off x="0" y="5690298"/>
            <a:ext cx="2601157" cy="5847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BAE0D0-B392-4E8B-A7BE-55EAD4AEC170}"/>
              </a:ext>
            </a:extLst>
          </p:cNvPr>
          <p:cNvSpPr/>
          <p:nvPr/>
        </p:nvSpPr>
        <p:spPr>
          <a:xfrm>
            <a:off x="5282214" y="5814874"/>
            <a:ext cx="949910" cy="381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5EE797-3813-A4FB-A5E5-B3122FB80913}"/>
              </a:ext>
            </a:extLst>
          </p:cNvPr>
          <p:cNvSpPr/>
          <p:nvPr/>
        </p:nvSpPr>
        <p:spPr>
          <a:xfrm>
            <a:off x="11151474" y="5816354"/>
            <a:ext cx="949910" cy="381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F1C04-30CE-5000-6D09-8AC3283F1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ED9A-3522-2009-0EFC-A9E699B00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974727"/>
            <a:ext cx="10515600" cy="1325563"/>
          </a:xfrm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SUMMARY: WHAT ARE WE PROPOSING FOR 2026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BC9F1-BFC4-D2F7-BD7D-3DE58B5A0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53" y="2476871"/>
            <a:ext cx="10515599" cy="4045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Increase in General Fund (undesignated) offerings of $434 above the 2025 budget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Funding in 2026 for any Capital Projects to come from special offerings/donations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8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9EA4-6399-5DFD-ED33-87EC7A05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416554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Questions and Discussion</a:t>
            </a:r>
            <a:b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Email: gcfinance@granthamchurch.org</a:t>
            </a:r>
          </a:p>
        </p:txBody>
      </p:sp>
    </p:spTree>
    <p:extLst>
      <p:ext uri="{BB962C8B-B14F-4D97-AF65-F5344CB8AC3E}">
        <p14:creationId xmlns:p14="http://schemas.microsoft.com/office/powerpoint/2010/main" val="22108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FD79CB3-1D21-DC75-8D94-3254C93493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593" y="543412"/>
          <a:ext cx="12002814" cy="609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48529" imgH="3985417" progId="Excel.Sheet.12">
                  <p:embed/>
                </p:oleObj>
              </mc:Choice>
              <mc:Fallback>
                <p:oleObj name="Worksheet" r:id="rId2" imgW="7848529" imgH="398541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FD79CB3-1D21-DC75-8D94-3254C934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593" y="543412"/>
                        <a:ext cx="12002814" cy="609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4B573E-4A16-B804-37D6-B33269795A02}"/>
              </a:ext>
            </a:extLst>
          </p:cNvPr>
          <p:cNvSpPr txBox="1"/>
          <p:nvPr/>
        </p:nvSpPr>
        <p:spPr>
          <a:xfrm>
            <a:off x="94593" y="563944"/>
            <a:ext cx="3806491" cy="523220"/>
          </a:xfrm>
          <a:prstGeom prst="rect">
            <a:avLst/>
          </a:prstGeom>
          <a:solidFill>
            <a:srgbClr val="00B0F0">
              <a:alpha val="35000"/>
            </a:srgbClr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2025 Proposed Expenses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CC4842-E805-087C-58D3-793D7CC07B34}"/>
              </a:ext>
            </a:extLst>
          </p:cNvPr>
          <p:cNvSpPr/>
          <p:nvPr/>
        </p:nvSpPr>
        <p:spPr>
          <a:xfrm>
            <a:off x="4612640" y="825554"/>
            <a:ext cx="1483360" cy="5811520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1A489-ECCD-2B00-F68D-F9F4348BE003}"/>
              </a:ext>
            </a:extLst>
          </p:cNvPr>
          <p:cNvSpPr/>
          <p:nvPr/>
        </p:nvSpPr>
        <p:spPr>
          <a:xfrm>
            <a:off x="8906467" y="825554"/>
            <a:ext cx="1483360" cy="5811520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3A271-4EEC-0E89-CA3A-05FA7969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97FB62-D3BF-AF1B-2436-3975B6DE7D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29" y="210205"/>
          <a:ext cx="11867941" cy="51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48529" imgH="2773884" progId="Excel.Sheet.12">
                  <p:embed/>
                </p:oleObj>
              </mc:Choice>
              <mc:Fallback>
                <p:oleObj name="Worksheet" r:id="rId2" imgW="7848529" imgH="277388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097FB62-D3BF-AF1B-2436-3975B6DE7D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2029" y="210205"/>
                        <a:ext cx="11867941" cy="515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4F8621-81DA-354E-81A6-9754149BA2AE}"/>
              </a:ext>
            </a:extLst>
          </p:cNvPr>
          <p:cNvSpPr txBox="1"/>
          <p:nvPr/>
        </p:nvSpPr>
        <p:spPr>
          <a:xfrm>
            <a:off x="80692" y="210205"/>
            <a:ext cx="3542252" cy="523220"/>
          </a:xfrm>
          <a:prstGeom prst="rect">
            <a:avLst/>
          </a:prstGeom>
          <a:solidFill>
            <a:srgbClr val="00B0F0">
              <a:alpha val="35000"/>
            </a:srgbClr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2025 Proposed Income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294EC-C4BF-CC66-A09E-AD417C3ABB76}"/>
              </a:ext>
            </a:extLst>
          </p:cNvPr>
          <p:cNvSpPr txBox="1"/>
          <p:nvPr/>
        </p:nvSpPr>
        <p:spPr>
          <a:xfrm>
            <a:off x="346841" y="62593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Facility Use/Rental, Credit card use rebate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5A00B-739C-D601-AF8E-39FFBC0E20F7}"/>
              </a:ext>
            </a:extLst>
          </p:cNvPr>
          <p:cNvSpPr/>
          <p:nvPr/>
        </p:nvSpPr>
        <p:spPr>
          <a:xfrm>
            <a:off x="4442104" y="229343"/>
            <a:ext cx="1653895" cy="5130929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EDC4F-CC7B-BACF-FEB2-5C711B0F6BA7}"/>
              </a:ext>
            </a:extLst>
          </p:cNvPr>
          <p:cNvSpPr/>
          <p:nvPr/>
        </p:nvSpPr>
        <p:spPr>
          <a:xfrm>
            <a:off x="8864422" y="237969"/>
            <a:ext cx="1483361" cy="5130929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19808E-95D4-765B-D3EB-DBA33EF9DF6A}"/>
              </a:ext>
            </a:extLst>
          </p:cNvPr>
          <p:cNvSpPr/>
          <p:nvPr/>
        </p:nvSpPr>
        <p:spPr>
          <a:xfrm>
            <a:off x="4712051" y="4918840"/>
            <a:ext cx="1483361" cy="53602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B1071-6A0C-52CE-5AF3-88E2F4421BF5}"/>
              </a:ext>
            </a:extLst>
          </p:cNvPr>
          <p:cNvSpPr/>
          <p:nvPr/>
        </p:nvSpPr>
        <p:spPr>
          <a:xfrm>
            <a:off x="10617730" y="4918839"/>
            <a:ext cx="1412240" cy="53602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A1322-5995-998D-D6DF-2F707E65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F5349F-55C9-A12B-CD26-696D6EC2A0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0"/>
          <a:ext cx="11806379" cy="45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09360" imgH="2453609" progId="Excel.Sheet.12">
                  <p:embed/>
                </p:oleObj>
              </mc:Choice>
              <mc:Fallback>
                <p:oleObj name="Worksheet" r:id="rId2" imgW="6309360" imgH="245360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AF5349F-55C9-A12B-CD26-696D6EC2A0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03" y="0"/>
                        <a:ext cx="11806379" cy="45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E3725A9-9337-06C3-9306-4BF95AD3D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5169556"/>
          <a:ext cx="11854304" cy="111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09360" imgH="594313" progId="Excel.Sheet.12">
                  <p:embed/>
                </p:oleObj>
              </mc:Choice>
              <mc:Fallback>
                <p:oleObj name="Worksheet" r:id="rId4" imgW="6309360" imgH="59431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E3725A9-9337-06C3-9306-4BF95AD3D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03" y="5169556"/>
                        <a:ext cx="11854304" cy="111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9146EE5-0B57-A05C-5656-80BB72A98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76" y="4140559"/>
            <a:ext cx="1722507" cy="55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3AFAE-C420-2931-333B-27A0AC8AC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514" y="5064452"/>
            <a:ext cx="181066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66B8-DF0F-A723-C69F-0C22503E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1" y="270379"/>
            <a:ext cx="11662097" cy="3852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1A7C7-FA68-870C-0D22-C3BA2DB56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7" y="4434772"/>
            <a:ext cx="11655703" cy="478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57BC4-DCE0-CB23-48BF-A7138E28E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7" y="5426095"/>
            <a:ext cx="6181211" cy="5528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81280B-FA50-9E63-D07E-5370B62CB18E}"/>
              </a:ext>
            </a:extLst>
          </p:cNvPr>
          <p:cNvSpPr/>
          <p:nvPr/>
        </p:nvSpPr>
        <p:spPr>
          <a:xfrm>
            <a:off x="4946072" y="3634432"/>
            <a:ext cx="1527076" cy="362469"/>
          </a:xfrm>
          <a:prstGeom prst="ellipse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0F98CD-525D-9753-7F66-7CA585E53A3E}"/>
              </a:ext>
            </a:extLst>
          </p:cNvPr>
          <p:cNvSpPr/>
          <p:nvPr/>
        </p:nvSpPr>
        <p:spPr>
          <a:xfrm>
            <a:off x="4871258" y="4434772"/>
            <a:ext cx="1679171" cy="47805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98941-BCD2-B2B2-3310-040BBD2B2AF8}"/>
              </a:ext>
            </a:extLst>
          </p:cNvPr>
          <p:cNvSpPr/>
          <p:nvPr/>
        </p:nvSpPr>
        <p:spPr>
          <a:xfrm>
            <a:off x="8177048" y="270379"/>
            <a:ext cx="2963918" cy="60198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997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Description automatically generated">
            <a:extLst>
              <a:ext uri="{FF2B5EF4-FFF2-40B4-BE49-F238E27FC236}">
                <a16:creationId xmlns:a16="http://schemas.microsoft.com/office/drawing/2014/main" id="{0AE63E80-4F89-8711-58BC-D4A938CD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AI-generated content may be incorrect.">
            <a:extLst>
              <a:ext uri="{FF2B5EF4-FFF2-40B4-BE49-F238E27FC236}">
                <a16:creationId xmlns:a16="http://schemas.microsoft.com/office/drawing/2014/main" id="{748B3516-10EB-1383-2952-08B49F23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7AC6EC6B-6FBE-8ABB-25A3-F2D80DCDA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50131C1A-C82D-081A-6798-07AE3637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298E14-37B5-A2FB-3BCB-77639AC95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building in the background&#10;&#10;AI-generated content may be incorrect.">
            <a:extLst>
              <a:ext uri="{FF2B5EF4-FFF2-40B4-BE49-F238E27FC236}">
                <a16:creationId xmlns:a16="http://schemas.microsoft.com/office/drawing/2014/main" id="{1E29B39E-78A7-4F31-539F-9381E44B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AI-generated content may be incorrect.">
            <a:extLst>
              <a:ext uri="{FF2B5EF4-FFF2-40B4-BE49-F238E27FC236}">
                <a16:creationId xmlns:a16="http://schemas.microsoft.com/office/drawing/2014/main" id="{8F2C4B59-DCB2-9353-05BC-1001B9C1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C9D10-1568-145E-F3FC-2EF04DD74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7328408-5F2E-FC0F-3414-161CFF403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4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AI-generated content may be incorrect.">
            <a:extLst>
              <a:ext uri="{FF2B5EF4-FFF2-40B4-BE49-F238E27FC236}">
                <a16:creationId xmlns:a16="http://schemas.microsoft.com/office/drawing/2014/main" id="{0B21BAFD-8CA8-FC8B-D6E2-1F55639D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8FC0F303-D78E-2F25-831A-883EB3628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7227</TotalTime>
  <Words>524</Words>
  <Application>Microsoft Macintosh PowerPoint</Application>
  <PresentationFormat>Widescreen</PresentationFormat>
  <Paragraphs>72</Paragraphs>
  <Slides>52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Cambria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HAVE WE DONE FINANCIALLY IN 2025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Income/Expense Report for 2025 to date  Summary</vt:lpstr>
      <vt:lpstr>PowerPoint Presentation</vt:lpstr>
      <vt:lpstr>PowerPoint Presentation</vt:lpstr>
      <vt:lpstr>FUNDS SENT FROM GRANTHAM CHURCH TO OTHERS – 2025 (YTD)</vt:lpstr>
      <vt:lpstr>PowerPoint Presentation</vt:lpstr>
      <vt:lpstr>PowerPoint Presentation</vt:lpstr>
      <vt:lpstr>THANK YOU FOR YOUR GENEROUS GIVING</vt:lpstr>
      <vt:lpstr>WHAT ARE WE PROPOSING FOR 2026 ?</vt:lpstr>
      <vt:lpstr>PowerPoint Presentation</vt:lpstr>
      <vt:lpstr>PowerPoint Presentation</vt:lpstr>
      <vt:lpstr>PowerPoint Presentation</vt:lpstr>
      <vt:lpstr>PowerPoint Presentation</vt:lpstr>
      <vt:lpstr>SUMMARY: WHAT ARE WE PROPOSING FOR 2026 ?</vt:lpstr>
      <vt:lpstr>Questions and Discussion  Email: gcfinance@granthamchurch.org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Flowers, David</cp:lastModifiedBy>
  <cp:revision>82</cp:revision>
  <dcterms:created xsi:type="dcterms:W3CDTF">2022-11-15T18:40:05Z</dcterms:created>
  <dcterms:modified xsi:type="dcterms:W3CDTF">2025-11-19T16:22:43Z</dcterms:modified>
</cp:coreProperties>
</file>